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335" r:id="rId4"/>
    <p:sldId id="336" r:id="rId5"/>
    <p:sldId id="337" r:id="rId6"/>
    <p:sldId id="350" r:id="rId7"/>
    <p:sldId id="262" r:id="rId8"/>
    <p:sldId id="338" r:id="rId9"/>
    <p:sldId id="339" r:id="rId10"/>
    <p:sldId id="265" r:id="rId11"/>
    <p:sldId id="340" r:id="rId12"/>
    <p:sldId id="341" r:id="rId13"/>
    <p:sldId id="352" r:id="rId14"/>
    <p:sldId id="342" r:id="rId15"/>
    <p:sldId id="343" r:id="rId16"/>
    <p:sldId id="344" r:id="rId17"/>
    <p:sldId id="32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A3A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70" autoAdjust="0"/>
    <p:restoredTop sz="94660"/>
  </p:normalViewPr>
  <p:slideViewPr>
    <p:cSldViewPr snapToGrid="0">
      <p:cViewPr varScale="1">
        <p:scale>
          <a:sx n="75" d="100"/>
          <a:sy n="75" d="100"/>
        </p:scale>
        <p:origin x="10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79694D-A767-4B2C-A936-A325674F8B3A}" type="datetimeFigureOut">
              <a:rPr lang="en-US" smtClean="0"/>
              <a:t>1/17/23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E3B28-A849-469E-AD6F-97BC50C80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00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e274453c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g6e274453c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e7a646a8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e7a646a8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e7a646a84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e7a646a84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e7a646a8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e7a646a8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e7a646a8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e7a646a8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e274453c6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6e274453c6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e274453c7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6e274453c7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e274453c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e274453c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e274453c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e274453c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6be47d4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6be47d4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6be47d4a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6be47d4a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6be47d4a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6be47d4a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e274453c7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e274453c7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87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385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99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3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rtl="0">
              <a:spcBef>
                <a:spcPts val="640"/>
              </a:spcBef>
              <a:spcAft>
                <a:spcPts val="0"/>
              </a:spcAft>
              <a:buSzPts val="2400"/>
              <a:buChar char="●"/>
              <a:defRPr sz="3200"/>
            </a:lvl1pPr>
            <a:lvl2pPr marL="1219170" lvl="1" indent="-507987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3200"/>
            </a:lvl2pPr>
            <a:lvl3pPr marL="1828754" lvl="2" indent="-507987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32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2002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3729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625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54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811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47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642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433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01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3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52734-52AC-4EAE-B3EB-562540065479}" type="datetimeFigureOut">
              <a:rPr lang="en-US" smtClean="0"/>
              <a:t>1/17/23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7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57194"/>
            <a:ext cx="9144000" cy="2387600"/>
          </a:xfrm>
        </p:spPr>
        <p:txBody>
          <a:bodyPr/>
          <a:lstStyle/>
          <a:p>
            <a:r>
              <a:rPr lang="en-US" dirty="0"/>
              <a:t>YSC2239 Lecture 3</a:t>
            </a:r>
          </a:p>
        </p:txBody>
      </p:sp>
      <p:pic>
        <p:nvPicPr>
          <p:cNvPr id="1026" name="Picture 4" descr="YaleNUS_Header.tif">
            <a:extLst>
              <a:ext uri="{FF2B5EF4-FFF2-40B4-BE49-F238E27FC236}">
                <a16:creationId xmlns:a16="http://schemas.microsoft.com/office/drawing/2014/main" id="{0830E64C-D6D6-4375-96EA-8A4771F6D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506" y="680356"/>
            <a:ext cx="12797156" cy="3232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816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361" y="0"/>
            <a:ext cx="8627276" cy="6858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9"/>
          <p:cNvSpPr txBox="1"/>
          <p:nvPr/>
        </p:nvSpPr>
        <p:spPr>
          <a:xfrm>
            <a:off x="10409633" y="6130133"/>
            <a:ext cx="1803200" cy="6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Discussion Question</a:t>
            </a:r>
            <a:endParaRPr/>
          </a:p>
        </p:txBody>
      </p:sp>
      <p:sp>
        <p:nvSpPr>
          <p:cNvPr id="142" name="Google Shape;142;p30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/>
              <a:t>Use the table functions we learned this week to find the income bracket (“class”) that spent the highest percentage of their income on rent.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Table Methods</a:t>
            </a:r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474121">
              <a:buSzPts val="2000"/>
            </a:pPr>
            <a:r>
              <a:rPr lang="en" sz="2667"/>
              <a:t>Creating and extending tables: </a:t>
            </a:r>
            <a:endParaRPr sz="2667"/>
          </a:p>
          <a:p>
            <a:pPr lvl="1" indent="-474121">
              <a:buClr>
                <a:srgbClr val="C4820E"/>
              </a:buClr>
              <a:buSzPts val="2000"/>
            </a:pP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Table().with_column</a:t>
            </a:r>
            <a:r>
              <a:rPr lang="en" sz="2667"/>
              <a:t> and 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Table.read_table</a:t>
            </a:r>
            <a:endParaRPr sz="2667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474121">
              <a:spcBef>
                <a:spcPts val="0"/>
              </a:spcBef>
              <a:buSzPts val="2000"/>
            </a:pPr>
            <a:r>
              <a:rPr lang="en" sz="2667"/>
              <a:t>Finding the size: 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num_rows</a:t>
            </a:r>
            <a:r>
              <a:rPr lang="en" sz="2667"/>
              <a:t> and 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num_columns</a:t>
            </a:r>
            <a:endParaRPr sz="2667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474121">
              <a:lnSpc>
                <a:spcPct val="100000"/>
              </a:lnSpc>
              <a:spcBef>
                <a:spcPts val="0"/>
              </a:spcBef>
              <a:buSzPts val="2000"/>
            </a:pPr>
            <a:r>
              <a:rPr lang="en" sz="2667"/>
              <a:t>Referring to columns: labels, relabeling, and indices</a:t>
            </a:r>
            <a:endParaRPr sz="2667"/>
          </a:p>
          <a:p>
            <a:pPr lvl="1" indent="-474121">
              <a:lnSpc>
                <a:spcPct val="100000"/>
              </a:lnSpc>
              <a:buClr>
                <a:srgbClr val="C4820E"/>
              </a:buClr>
              <a:buSzPts val="2000"/>
            </a:pP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labels</a:t>
            </a:r>
            <a:r>
              <a:rPr lang="en" sz="2667"/>
              <a:t> and 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relabeled</a:t>
            </a:r>
            <a:r>
              <a:rPr lang="en" sz="2667"/>
              <a:t>; column indices start at 0</a:t>
            </a:r>
            <a:endParaRPr sz="2667"/>
          </a:p>
          <a:p>
            <a:pPr indent="-474121">
              <a:spcBef>
                <a:spcPts val="0"/>
              </a:spcBef>
              <a:buSzPts val="2000"/>
            </a:pPr>
            <a:r>
              <a:rPr lang="en" sz="2667"/>
              <a:t>Accessing data in a column</a:t>
            </a:r>
            <a:endParaRPr sz="2667"/>
          </a:p>
          <a:p>
            <a:pPr lvl="1" indent="-474121">
              <a:buClr>
                <a:srgbClr val="C4820E"/>
              </a:buClr>
              <a:buSzPts val="2000"/>
            </a:pP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lang="en" sz="2667"/>
              <a:t> takes a label or index and returns an array</a:t>
            </a:r>
            <a:endParaRPr sz="2667"/>
          </a:p>
          <a:p>
            <a:pPr indent="-474121">
              <a:spcBef>
                <a:spcPts val="0"/>
              </a:spcBef>
              <a:buSzPts val="2000"/>
            </a:pPr>
            <a:r>
              <a:rPr lang="en" sz="2667"/>
              <a:t>Using array methods to work with data in columns</a:t>
            </a:r>
            <a:endParaRPr sz="2667"/>
          </a:p>
          <a:p>
            <a:pPr lvl="1" indent="-474121">
              <a:buClr>
                <a:srgbClr val="C4820E"/>
              </a:buClr>
              <a:buSzPts val="2000"/>
            </a:pP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item</a:t>
            </a:r>
            <a:r>
              <a:rPr lang="en" sz="2667"/>
              <a:t>, 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" sz="2667"/>
              <a:t>, 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" sz="2667"/>
              <a:t>, 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en" sz="2667"/>
              <a:t>, and so on</a:t>
            </a:r>
            <a:endParaRPr sz="2667"/>
          </a:p>
          <a:p>
            <a:pPr indent="-474121">
              <a:spcBef>
                <a:spcPts val="0"/>
              </a:spcBef>
              <a:buSzPts val="2000"/>
            </a:pPr>
            <a:r>
              <a:rPr lang="en" sz="2667"/>
              <a:t>Creating new tables containing some of the original columns:</a:t>
            </a:r>
            <a:endParaRPr sz="2667"/>
          </a:p>
          <a:p>
            <a:pPr lvl="1" indent="-474121">
              <a:buClr>
                <a:srgbClr val="C4820E"/>
              </a:buClr>
              <a:buSzPts val="2000"/>
            </a:pP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" sz="2667" b="1">
                <a:solidFill>
                  <a:srgbClr val="434343"/>
                </a:solidFill>
              </a:rPr>
              <a:t>, 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drop</a:t>
            </a:r>
            <a:endParaRPr sz="2667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9" name="Google Shape;149;p31"/>
          <p:cNvSpPr txBox="1"/>
          <p:nvPr/>
        </p:nvSpPr>
        <p:spPr>
          <a:xfrm>
            <a:off x="9464033" y="5684533"/>
            <a:ext cx="1737200" cy="5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1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1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1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1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474121">
              <a:lnSpc>
                <a:spcPct val="100000"/>
              </a:lnSpc>
              <a:buSzPts val="2000"/>
            </a:pP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sort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2667" b="1" i="1"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2667"/>
              <a:t> sorts the rows in increasing order</a:t>
            </a:r>
            <a:endParaRPr sz="2667"/>
          </a:p>
          <a:p>
            <a:pPr indent="-474121">
              <a:lnSpc>
                <a:spcPct val="100000"/>
              </a:lnSpc>
              <a:buSzPts val="2000"/>
              <a:buFont typeface="Courier New"/>
              <a:buChar char="●"/>
            </a:pP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sort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2667" b="1" i="1"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, descending=True)</a:t>
            </a:r>
            <a:r>
              <a:rPr lang="en" sz="2667"/>
              <a:t>sorts the rows in decreasing order</a:t>
            </a:r>
            <a:endParaRPr sz="2667"/>
          </a:p>
          <a:p>
            <a:pPr indent="-474121">
              <a:lnSpc>
                <a:spcPct val="100000"/>
              </a:lnSpc>
              <a:buSzPts val="2000"/>
              <a:buFont typeface="Courier New"/>
              <a:buChar char="●"/>
            </a:pP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take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(row_numbers)</a:t>
            </a:r>
            <a:r>
              <a:rPr lang="en" sz="2667"/>
              <a:t> keeps the numbered rows</a:t>
            </a:r>
            <a:endParaRPr sz="2667"/>
          </a:p>
          <a:p>
            <a:pPr lvl="1" indent="-474121">
              <a:lnSpc>
                <a:spcPct val="100000"/>
              </a:lnSpc>
              <a:spcBef>
                <a:spcPts val="640"/>
              </a:spcBef>
              <a:buSzPts val="2000"/>
            </a:pPr>
            <a:r>
              <a:rPr lang="en" sz="2667"/>
              <a:t>Each row has an index, starting at 0</a:t>
            </a:r>
            <a:endParaRPr sz="2667"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-474121">
              <a:lnSpc>
                <a:spcPct val="100000"/>
              </a:lnSpc>
              <a:buSzPts val="2000"/>
            </a:pP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2667" b="1" i="1">
                <a:latin typeface="Courier New"/>
                <a:ea typeface="Courier New"/>
                <a:cs typeface="Courier New"/>
                <a:sym typeface="Courier New"/>
              </a:rPr>
              <a:t>column, 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are.</a:t>
            </a:r>
            <a:r>
              <a:rPr lang="en" sz="2667" b="1" i="1">
                <a:latin typeface="Courier New"/>
                <a:ea typeface="Courier New"/>
                <a:cs typeface="Courier New"/>
                <a:sym typeface="Courier New"/>
              </a:rPr>
              <a:t>condition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2667"/>
              <a:t> keeps all rows for which a column's value satisfies a condition</a:t>
            </a:r>
            <a:endParaRPr sz="2667"/>
          </a:p>
          <a:p>
            <a:pPr indent="-474121">
              <a:lnSpc>
                <a:spcPct val="100000"/>
              </a:lnSpc>
              <a:buSzPts val="2000"/>
            </a:pP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2667" b="1" i="1">
                <a:latin typeface="Courier New"/>
                <a:ea typeface="Courier New"/>
                <a:cs typeface="Courier New"/>
                <a:sym typeface="Courier New"/>
              </a:rPr>
              <a:t>column, 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value)</a:t>
            </a:r>
            <a:r>
              <a:rPr lang="en" sz="2667"/>
              <a:t> keeps all rows </a:t>
            </a:r>
            <a:br>
              <a:rPr lang="en" sz="2667"/>
            </a:br>
            <a:r>
              <a:rPr lang="en" sz="2667"/>
              <a:t>for which a column's value equals some particular value</a:t>
            </a:r>
            <a:endParaRPr sz="2667"/>
          </a:p>
          <a:p>
            <a:pPr lvl="1" indent="-474121">
              <a:lnSpc>
                <a:spcPct val="100000"/>
              </a:lnSpc>
              <a:spcBef>
                <a:spcPts val="640"/>
              </a:spcBef>
              <a:buSzPts val="2000"/>
            </a:pPr>
            <a:r>
              <a:rPr lang="en" sz="2667"/>
              <a:t>Same as 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t.</a:t>
            </a:r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2667" b="1" i="1">
                <a:latin typeface="Courier New"/>
                <a:ea typeface="Courier New"/>
                <a:cs typeface="Courier New"/>
                <a:sym typeface="Courier New"/>
              </a:rPr>
              <a:t>column, </a:t>
            </a:r>
            <a:r>
              <a:rPr lang="en" sz="2667" b="1">
                <a:latin typeface="Courier New"/>
                <a:ea typeface="Courier New"/>
                <a:cs typeface="Courier New"/>
                <a:sym typeface="Courier New"/>
              </a:rPr>
              <a:t>are.equal_to(value))</a:t>
            </a:r>
            <a:endParaRPr sz="2667"/>
          </a:p>
          <a:p>
            <a:pPr indent="0">
              <a:lnSpc>
                <a:spcPct val="100000"/>
              </a:lnSpc>
              <a:spcAft>
                <a:spcPts val="267"/>
              </a:spcAft>
              <a:buNone/>
            </a:pPr>
            <a:endParaRPr/>
          </a:p>
        </p:txBody>
      </p:sp>
      <p:sp>
        <p:nvSpPr>
          <p:cNvPr id="129" name="Google Shape;129;p26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Manipulating Rows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>
            <a:spLocks noGrp="1"/>
          </p:cNvSpPr>
          <p:nvPr>
            <p:ph type="title"/>
          </p:nvPr>
        </p:nvSpPr>
        <p:spPr>
          <a:xfrm>
            <a:off x="609600" y="292604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Discussion Questions</a:t>
            </a:r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body" idx="1"/>
          </p:nvPr>
        </p:nvSpPr>
        <p:spPr>
          <a:xfrm>
            <a:off x="609600" y="1193800"/>
            <a:ext cx="11678800" cy="131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/>
              <a:t>The table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nba</a:t>
            </a:r>
            <a:r>
              <a:rPr lang="en"/>
              <a:t> has columns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PLAYER</a:t>
            </a:r>
            <a:r>
              <a:rPr lang="en"/>
              <a:t>,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"/>
              <a:t>, and </a:t>
            </a:r>
            <a:r>
              <a:rPr lang="en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SALARY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6" name="Google Shape;136;p27"/>
          <p:cNvSpPr txBox="1"/>
          <p:nvPr/>
        </p:nvSpPr>
        <p:spPr>
          <a:xfrm>
            <a:off x="661200" y="1967109"/>
            <a:ext cx="10902000" cy="7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507987">
              <a:buClr>
                <a:srgbClr val="C4820E"/>
              </a:buClr>
              <a:buSzPts val="2400"/>
              <a:buAutoNum type="alphaLcParenR"/>
            </a:pPr>
            <a:r>
              <a:rPr lang="en" sz="3200" dirty="0"/>
              <a:t>Create an array containing the names of all point guards (</a:t>
            </a:r>
            <a:r>
              <a:rPr lang="en" sz="3200" b="1" dirty="0">
                <a:latin typeface="Courier New"/>
                <a:ea typeface="Courier New"/>
                <a:cs typeface="Courier New"/>
                <a:sym typeface="Courier New"/>
              </a:rPr>
              <a:t>PG</a:t>
            </a:r>
            <a:r>
              <a:rPr lang="en" sz="3200" dirty="0"/>
              <a:t>) who make more than $15M/year</a:t>
            </a:r>
            <a:endParaRPr sz="3200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7" name="Google Shape;137;p27"/>
          <p:cNvSpPr txBox="1"/>
          <p:nvPr/>
        </p:nvSpPr>
        <p:spPr>
          <a:xfrm>
            <a:off x="661200" y="3944276"/>
            <a:ext cx="106600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 dirty="0">
                <a:solidFill>
                  <a:srgbClr val="C4820E"/>
                </a:solidFill>
              </a:rPr>
              <a:t>b)</a:t>
            </a:r>
            <a:r>
              <a:rPr lang="en" sz="3200" dirty="0"/>
              <a:t>  </a:t>
            </a:r>
            <a:r>
              <a:rPr lang="en-SG" sz="3200" dirty="0"/>
              <a:t>H</a:t>
            </a:r>
            <a:r>
              <a:rPr lang="en" sz="3200" dirty="0"/>
              <a:t>ow to combine two tables into one?</a:t>
            </a:r>
            <a:endParaRPr sz="32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8" name="Google Shape;138;p27"/>
          <p:cNvSpPr txBox="1"/>
          <p:nvPr/>
        </p:nvSpPr>
        <p:spPr>
          <a:xfrm>
            <a:off x="870799" y="4609000"/>
            <a:ext cx="10948667" cy="10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667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nba.where</a:t>
            </a:r>
            <a:r>
              <a:rPr lang="en" sz="2667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(‘POSITION’,’PG’</a:t>
            </a:r>
            <a:r>
              <a:rPr lang="zh-CN" altLang="en-US" sz="2667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）</a:t>
            </a:r>
            <a:r>
              <a:rPr lang="en-US" altLang="zh-CN" sz="2667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.append(</a:t>
            </a:r>
            <a:r>
              <a:rPr lang="en-US" altLang="zh-CN" sz="2667" b="1" dirty="0" err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nba.where</a:t>
            </a:r>
            <a:r>
              <a:rPr lang="en-US" altLang="zh-CN" sz="2667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(’POSITION’,’C’).show(100)</a:t>
            </a:r>
            <a:endParaRPr sz="2667"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9" name="Google Shape;139;p27"/>
          <p:cNvSpPr txBox="1"/>
          <p:nvPr/>
        </p:nvSpPr>
        <p:spPr>
          <a:xfrm>
            <a:off x="838600" y="3053800"/>
            <a:ext cx="11551600" cy="7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guards = nba.where('POSITION', 'PG')</a:t>
            </a:r>
            <a:endParaRPr sz="2667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2667" b="1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guards.where('SALARY', are.above(15)).column('PLAYER')</a:t>
            </a:r>
            <a:endParaRPr sz="2667" b="1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0" name="Google Shape;140;p27"/>
          <p:cNvSpPr txBox="1"/>
          <p:nvPr/>
        </p:nvSpPr>
        <p:spPr>
          <a:xfrm>
            <a:off x="9862733" y="6987833"/>
            <a:ext cx="9787200" cy="11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141" name="Google Shape;141;p27"/>
          <p:cNvSpPr txBox="1"/>
          <p:nvPr/>
        </p:nvSpPr>
        <p:spPr>
          <a:xfrm>
            <a:off x="9673867" y="5372033"/>
            <a:ext cx="16472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Attribute Types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"/>
              <a:t>All values in a column of a table should be both the same type </a:t>
            </a:r>
            <a:r>
              <a:rPr lang="en" b="1"/>
              <a:t>and</a:t>
            </a:r>
            <a:r>
              <a:rPr lang="en"/>
              <a:t> be comparable to each other in some way</a:t>
            </a:r>
            <a:endParaRPr/>
          </a:p>
          <a:p>
            <a:pPr>
              <a:lnSpc>
                <a:spcPct val="115000"/>
              </a:lnSpc>
            </a:pPr>
            <a:r>
              <a:rPr lang="en" b="1"/>
              <a:t>Numerical </a:t>
            </a:r>
            <a:r>
              <a:rPr lang="en"/>
              <a:t>— Each value is from a numerical scale</a:t>
            </a:r>
            <a:endParaRPr/>
          </a:p>
          <a:p>
            <a:pPr lvl="1">
              <a:lnSpc>
                <a:spcPct val="115000"/>
              </a:lnSpc>
            </a:pPr>
            <a:r>
              <a:rPr lang="en"/>
              <a:t>Numerical measurements are ordered</a:t>
            </a:r>
            <a:endParaRPr/>
          </a:p>
          <a:p>
            <a:pPr lvl="1">
              <a:lnSpc>
                <a:spcPct val="115000"/>
              </a:lnSpc>
            </a:pPr>
            <a:r>
              <a:rPr lang="en"/>
              <a:t>Differences are meaningful</a:t>
            </a:r>
            <a:endParaRPr b="1"/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" b="1"/>
              <a:t>Categorical</a:t>
            </a:r>
            <a:r>
              <a:rPr lang="en"/>
              <a:t> — Each value is from a fixed inventory</a:t>
            </a:r>
            <a:endParaRPr/>
          </a:p>
          <a:p>
            <a:pPr lvl="1">
              <a:lnSpc>
                <a:spcPct val="115000"/>
              </a:lnSpc>
            </a:pPr>
            <a:r>
              <a:rPr lang="en"/>
              <a:t>May or may not have an ordering</a:t>
            </a:r>
            <a:endParaRPr/>
          </a:p>
          <a:p>
            <a:pPr lvl="1">
              <a:lnSpc>
                <a:spcPct val="115000"/>
              </a:lnSpc>
            </a:pPr>
            <a:r>
              <a:rPr lang="en"/>
              <a:t>Categories are the same or different</a:t>
            </a:r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Types of Attributes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5C960-57FC-4DE4-8479-A6AF1875D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C6EA8-E065-40BB-9935-3E39EDB5A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Lab 2 already posted on Canvas and due on Wednesday</a:t>
            </a:r>
          </a:p>
        </p:txBody>
      </p:sp>
    </p:spTree>
    <p:extLst>
      <p:ext uri="{BB962C8B-B14F-4D97-AF65-F5344CB8AC3E}">
        <p14:creationId xmlns:p14="http://schemas.microsoft.com/office/powerpoint/2010/main" val="57621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  <a:p>
            <a:r>
              <a:rPr lang="en-US" dirty="0"/>
              <a:t>Creating new tables</a:t>
            </a:r>
          </a:p>
          <a:p>
            <a:r>
              <a:rPr lang="en-US" dirty="0"/>
              <a:t>Manipulating columns of tables</a:t>
            </a:r>
          </a:p>
          <a:p>
            <a:pPr marL="0" indent="0">
              <a:buNone/>
            </a:pPr>
            <a:br>
              <a:rPr lang="en-US"/>
            </a:br>
            <a:endParaRPr lang="en-US" dirty="0"/>
          </a:p>
          <a:p>
            <a:r>
              <a:rPr lang="en-US" dirty="0"/>
              <a:t>Reading: Chapter 5, 6.1, 6.2</a:t>
            </a:r>
          </a:p>
        </p:txBody>
      </p:sp>
    </p:spTree>
    <p:extLst>
      <p:ext uri="{BB962C8B-B14F-4D97-AF65-F5344CB8AC3E}">
        <p14:creationId xmlns:p14="http://schemas.microsoft.com/office/powerpoint/2010/main" val="975242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lnSpc>
                <a:spcPct val="100000"/>
              </a:lnSpc>
              <a:buClr>
                <a:srgbClr val="3B7EA1"/>
              </a:buClr>
            </a:pPr>
            <a:r>
              <a:rPr lang="en" sz="4800" b="1" dirty="0">
                <a:latin typeface="Arial"/>
                <a:ea typeface="Arial"/>
                <a:cs typeface="Arial"/>
                <a:sym typeface="Arial"/>
              </a:rPr>
              <a:t>Arrays</a:t>
            </a:r>
            <a:endParaRPr sz="4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5018800" y="5111519"/>
            <a:ext cx="2154400" cy="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SzPts val="2400"/>
            </a:pPr>
            <a:endParaRPr sz="3200" dirty="0">
              <a:solidFill>
                <a:srgbClr val="3B7EA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lnSpc>
                <a:spcPct val="100000"/>
              </a:lnSpc>
              <a:buClr>
                <a:srgbClr val="3B7EA1"/>
              </a:buClr>
            </a:pPr>
            <a:r>
              <a:rPr lang="en" dirty="0"/>
              <a:t>Arrays</a:t>
            </a:r>
            <a:endParaRPr dirty="0"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6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C4820E"/>
              </a:buClr>
              <a:buNone/>
            </a:pPr>
            <a:r>
              <a:rPr lang="en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array contains a sequence of values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00000"/>
              </a:lnSpc>
              <a:spcBef>
                <a:spcPts val="533"/>
              </a:spcBef>
              <a:buClr>
                <a:srgbClr val="C4820E"/>
              </a:buClr>
              <a:buFont typeface="Arial"/>
              <a:buChar char="●"/>
            </a:pPr>
            <a:r>
              <a:rPr lang="en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 elements of an array should have the same type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Clr>
                <a:srgbClr val="C4820E"/>
              </a:buClr>
              <a:buFont typeface="Arial"/>
              <a:buChar char="●"/>
            </a:pPr>
            <a:r>
              <a:rPr lang="en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Arithmetic is applied to each element individually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Clr>
                <a:srgbClr val="C4820E"/>
              </a:buClr>
              <a:buFont typeface="Arial"/>
              <a:buChar char="●"/>
            </a:pPr>
            <a:r>
              <a:rPr lang="en" dirty="0"/>
              <a:t>Adding arrays adds elements (</a:t>
            </a:r>
            <a:r>
              <a:rPr lang="en" dirty="0">
                <a:solidFill>
                  <a:srgbClr val="CC0000"/>
                </a:solidFill>
              </a:rPr>
              <a:t>if same length!</a:t>
            </a:r>
            <a:r>
              <a:rPr lang="en" dirty="0"/>
              <a:t>)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Clr>
                <a:srgbClr val="C4820E"/>
              </a:buClr>
              <a:buFont typeface="Arial"/>
              <a:buChar char="●"/>
            </a:pPr>
            <a:r>
              <a:rPr lang="en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column of a table is an array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5018800" y="5111519"/>
            <a:ext cx="2154400" cy="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buClr>
                <a:srgbClr val="000000"/>
              </a:buClr>
              <a:buSzPts val="2400"/>
            </a:pPr>
            <a:r>
              <a:rPr lang="en" sz="3200" dirty="0">
                <a:latin typeface="Arial"/>
                <a:ea typeface="Arial"/>
                <a:cs typeface="Arial"/>
                <a:sym typeface="Arial"/>
              </a:rPr>
              <a:t>(Demo)</a:t>
            </a:r>
            <a:endParaRPr sz="3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Ranges</a:t>
            </a:r>
            <a:endParaRPr/>
          </a:p>
        </p:txBody>
      </p:sp>
      <p:sp>
        <p:nvSpPr>
          <p:cNvPr id="112" name="Google Shape;112;p25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382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" dirty="0"/>
              <a:t>A range is an array of consecutive numbers</a:t>
            </a:r>
            <a:endParaRPr dirty="0"/>
          </a:p>
          <a:p>
            <a:pPr>
              <a:lnSpc>
                <a:spcPct val="115000"/>
              </a:lnSpc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np.arange(end)</a:t>
            </a:r>
            <a:r>
              <a:rPr lang="en" dirty="0"/>
              <a:t>: </a:t>
            </a:r>
            <a:br>
              <a:rPr lang="en" dirty="0"/>
            </a:br>
            <a:r>
              <a:rPr lang="en" dirty="0"/>
              <a:t>An array of increasing integers from 0 up to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dirty="0"/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np.arange(start, end)</a:t>
            </a:r>
            <a:r>
              <a:rPr lang="en" dirty="0">
                <a:solidFill>
                  <a:srgbClr val="0000FF"/>
                </a:solidFill>
              </a:rPr>
              <a:t>: </a:t>
            </a:r>
            <a:br>
              <a:rPr lang="en" dirty="0"/>
            </a:br>
            <a:r>
              <a:rPr lang="en" dirty="0"/>
              <a:t>An array of increasing integers from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r>
              <a:rPr lang="en" dirty="0"/>
              <a:t> up to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dirty="0"/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np.arange(start, end, step)</a:t>
            </a:r>
            <a:r>
              <a:rPr lang="en" dirty="0">
                <a:solidFill>
                  <a:srgbClr val="0000FF"/>
                </a:solidFill>
              </a:rPr>
              <a:t>: </a:t>
            </a:r>
            <a:br>
              <a:rPr lang="en" dirty="0"/>
            </a:br>
            <a:r>
              <a:rPr lang="en" dirty="0"/>
              <a:t>A range with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step</a:t>
            </a:r>
            <a:r>
              <a:rPr lang="en" dirty="0"/>
              <a:t> between consecutive values</a:t>
            </a:r>
            <a:endParaRPr dirty="0"/>
          </a:p>
          <a:p>
            <a:pPr marL="0" indent="0">
              <a:lnSpc>
                <a:spcPct val="115000"/>
              </a:lnSpc>
              <a:buNone/>
            </a:pPr>
            <a:r>
              <a:rPr lang="en" dirty="0">
                <a:solidFill>
                  <a:srgbClr val="FF0000"/>
                </a:solidFill>
              </a:rPr>
              <a:t>The range always includes </a:t>
            </a:r>
            <a:r>
              <a:rPr lang="en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r>
              <a:rPr lang="en" dirty="0">
                <a:solidFill>
                  <a:srgbClr val="FF0000"/>
                </a:solidFill>
              </a:rPr>
              <a:t> but excludes </a:t>
            </a:r>
            <a:r>
              <a:rPr lang="en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759AB1-CDB1-450C-A1F2-5EA585F023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Tables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BEB1C4E-4A01-407E-9AC6-FDDD5FD1FF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65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Ways to create a table</a:t>
            </a:r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392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2667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Table.read_table(filename)</a:t>
            </a:r>
            <a:r>
              <a:rPr lang="en" dirty="0"/>
              <a:t> - reads a table from a spreadsheet</a:t>
            </a:r>
            <a:endParaRPr dirty="0"/>
          </a:p>
          <a:p>
            <a:pPr>
              <a:spcBef>
                <a:spcPts val="0"/>
              </a:spcBef>
            </a:pPr>
            <a:r>
              <a:rPr lang="en" sz="2667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Table()</a:t>
            </a:r>
            <a:r>
              <a:rPr lang="en" dirty="0"/>
              <a:t> - an empty table</a:t>
            </a:r>
            <a:endParaRPr dirty="0"/>
          </a:p>
          <a:p>
            <a:pPr marL="0" indent="0">
              <a:buNone/>
            </a:pPr>
            <a:endParaRPr dirty="0"/>
          </a:p>
          <a:p>
            <a:r>
              <a:rPr lang="en" dirty="0"/>
              <a:t>and… </a:t>
            </a:r>
            <a:r>
              <a:rPr lang="en" b="1" dirty="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select, where, sort</a:t>
            </a:r>
            <a:r>
              <a:rPr lang="en" dirty="0">
                <a:solidFill>
                  <a:srgbClr val="000000"/>
                </a:solidFill>
              </a:rPr>
              <a:t>  and so on all create new tables</a:t>
            </a: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7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Example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0902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W. E. B. Du Bois, 1868-1963</a:t>
            </a:r>
            <a:endParaRPr/>
          </a:p>
        </p:txBody>
      </p:sp>
      <p:sp>
        <p:nvSpPr>
          <p:cNvPr id="129" name="Google Shape;129;p28"/>
          <p:cNvSpPr txBox="1"/>
          <p:nvPr/>
        </p:nvSpPr>
        <p:spPr>
          <a:xfrm>
            <a:off x="4383100" y="1387000"/>
            <a:ext cx="7239600" cy="48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74121">
              <a:buClr>
                <a:srgbClr val="C4820E"/>
              </a:buClr>
              <a:buSzPts val="2000"/>
              <a:buChar char="●"/>
            </a:pPr>
            <a:r>
              <a:rPr lang="en" sz="2667"/>
              <a:t>Scholar, historian, activist, and data scientist</a:t>
            </a:r>
            <a:endParaRPr sz="2667"/>
          </a:p>
          <a:p>
            <a:pPr marL="609585" indent="-474121">
              <a:buClr>
                <a:srgbClr val="C4820E"/>
              </a:buClr>
              <a:buSzPts val="2000"/>
              <a:buChar char="●"/>
            </a:pPr>
            <a:r>
              <a:rPr lang="en" sz="2667"/>
              <a:t>NAACP founder</a:t>
            </a:r>
            <a:endParaRPr sz="2667"/>
          </a:p>
          <a:p>
            <a:pPr marL="609585" indent="-474121">
              <a:buClr>
                <a:srgbClr val="C4820E"/>
              </a:buClr>
              <a:buSzPts val="2000"/>
              <a:buChar char="●"/>
            </a:pPr>
            <a:r>
              <a:rPr lang="en" sz="2667"/>
              <a:t>Made a series of visualizations for the 1900 Paris Exposition</a:t>
            </a:r>
            <a:endParaRPr sz="2667"/>
          </a:p>
          <a:p>
            <a:pPr marL="1219170" lvl="1" indent="-474121">
              <a:buClr>
                <a:srgbClr val="C4820E"/>
              </a:buClr>
              <a:buSzPts val="2000"/>
              <a:buChar char="○"/>
            </a:pPr>
            <a:r>
              <a:rPr lang="en" sz="2667"/>
              <a:t>Goal: change the way people see Black Americans</a:t>
            </a:r>
            <a:endParaRPr sz="2667"/>
          </a:p>
          <a:p>
            <a:pPr marL="1219170" lvl="1" indent="-474121">
              <a:buClr>
                <a:srgbClr val="C4820E"/>
              </a:buClr>
              <a:buSzPts val="2000"/>
              <a:buChar char="○"/>
            </a:pPr>
            <a:r>
              <a:rPr lang="en" sz="2667"/>
              <a:t>Hundreds of photographs and patents</a:t>
            </a:r>
            <a:endParaRPr sz="2667"/>
          </a:p>
          <a:p>
            <a:pPr marL="1219170" lvl="1" indent="-474121">
              <a:buClr>
                <a:srgbClr val="C4820E"/>
              </a:buClr>
              <a:buSzPts val="2000"/>
              <a:buChar char="○"/>
            </a:pPr>
            <a:r>
              <a:rPr lang="en" sz="2667"/>
              <a:t>60+ handmade graphs in 3 months</a:t>
            </a:r>
            <a:endParaRPr sz="2667"/>
          </a:p>
          <a:p>
            <a:endParaRPr sz="3200"/>
          </a:p>
        </p:txBody>
      </p:sp>
      <p:pic>
        <p:nvPicPr>
          <p:cNvPr id="130" name="Google Shape;1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99" y="1387001"/>
            <a:ext cx="3642867" cy="4746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2790</TotalTime>
  <Words>651</Words>
  <Application>Microsoft Macintosh PowerPoint</Application>
  <PresentationFormat>Widescreen</PresentationFormat>
  <Paragraphs>79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Office Theme</vt:lpstr>
      <vt:lpstr>YSC2239 Lecture 3</vt:lpstr>
      <vt:lpstr>Today’s class</vt:lpstr>
      <vt:lpstr>Arrays</vt:lpstr>
      <vt:lpstr>Arrays</vt:lpstr>
      <vt:lpstr>Ranges</vt:lpstr>
      <vt:lpstr>Building Tables</vt:lpstr>
      <vt:lpstr>Ways to create a table</vt:lpstr>
      <vt:lpstr>Example</vt:lpstr>
      <vt:lpstr>W. E. B. Du Bois, 1868-1963</vt:lpstr>
      <vt:lpstr>PowerPoint Presentation</vt:lpstr>
      <vt:lpstr>Discussion Question</vt:lpstr>
      <vt:lpstr>Table Methods</vt:lpstr>
      <vt:lpstr>Manipulating Rows</vt:lpstr>
      <vt:lpstr>Discussion Questions</vt:lpstr>
      <vt:lpstr>Attribute Types</vt:lpstr>
      <vt:lpstr>Types of Attributes</vt:lpstr>
      <vt:lpstr>To do</vt:lpstr>
    </vt:vector>
  </TitlesOfParts>
  <Company>College of William and Mary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STA2002!</dc:title>
  <dc:creator>Anke</dc:creator>
  <cp:lastModifiedBy>Hu Hengnan</cp:lastModifiedBy>
  <cp:revision>345</cp:revision>
  <dcterms:created xsi:type="dcterms:W3CDTF">2018-08-30T02:14:46Z</dcterms:created>
  <dcterms:modified xsi:type="dcterms:W3CDTF">2023-01-17T13:26:24Z</dcterms:modified>
</cp:coreProperties>
</file>

<file path=docProps/thumbnail.jpeg>
</file>